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83" r:id="rId5"/>
    <p:sldId id="260" r:id="rId6"/>
    <p:sldId id="280" r:id="rId7"/>
    <p:sldId id="264" r:id="rId8"/>
    <p:sldId id="284" r:id="rId9"/>
    <p:sldId id="278" r:id="rId10"/>
    <p:sldId id="277" r:id="rId11"/>
    <p:sldId id="279" r:id="rId12"/>
    <p:sldId id="270" r:id="rId13"/>
    <p:sldId id="271" r:id="rId14"/>
    <p:sldId id="273" r:id="rId15"/>
    <p:sldId id="281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3A3F"/>
    <a:srgbClr val="10828E"/>
    <a:srgbClr val="1ACFE0"/>
    <a:srgbClr val="99E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395" autoAdjust="0"/>
  </p:normalViewPr>
  <p:slideViewPr>
    <p:cSldViewPr snapToGrid="0">
      <p:cViewPr varScale="1">
        <p:scale>
          <a:sx n="44" d="100"/>
          <a:sy n="44" d="100"/>
        </p:scale>
        <p:origin x="1434" y="84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49943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H" dirty="0"/>
              <a:t>1. </a:t>
            </a:r>
            <a:r>
              <a:rPr lang="en-GB" dirty="0"/>
              <a:t>Dissociation between real and internet identities.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H" dirty="0"/>
              <a:t>2. </a:t>
            </a:r>
            <a:r>
              <a:rPr lang="de-CH" dirty="0" err="1"/>
              <a:t>Inaccessible</a:t>
            </a:r>
            <a:r>
              <a:rPr lang="de-CH" dirty="0"/>
              <a:t> </a:t>
            </a:r>
            <a:r>
              <a:rPr lang="de-CH" dirty="0" err="1"/>
              <a:t>reactions</a:t>
            </a:r>
            <a:r>
              <a:rPr lang="de-CH" dirty="0"/>
              <a:t> and </a:t>
            </a:r>
            <a:r>
              <a:rPr lang="de-CH" dirty="0" err="1"/>
              <a:t>expression</a:t>
            </a:r>
            <a:r>
              <a:rPr lang="de-CH" dirty="0"/>
              <a:t>.</a:t>
            </a:r>
            <a:endParaRPr lang="en-CH" dirty="0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H" dirty="0"/>
              <a:t>3. </a:t>
            </a:r>
            <a:r>
              <a:rPr lang="en-GB" dirty="0"/>
              <a:t>Unstructured communities to shape interactions.</a:t>
            </a:r>
            <a:endParaRPr lang="en-CH" dirty="0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H" dirty="0"/>
              <a:t>4. </a:t>
            </a:r>
            <a:r>
              <a:rPr lang="de-CH" dirty="0" err="1"/>
              <a:t>No</a:t>
            </a:r>
            <a:r>
              <a:rPr lang="de-CH" dirty="0"/>
              <a:t> </a:t>
            </a:r>
            <a:r>
              <a:rPr lang="de-CH" dirty="0" err="1"/>
              <a:t>lasting</a:t>
            </a:r>
            <a:r>
              <a:rPr lang="de-CH" dirty="0"/>
              <a:t> </a:t>
            </a:r>
            <a:r>
              <a:rPr lang="de-CH" dirty="0" err="1"/>
              <a:t>consequences</a:t>
            </a:r>
            <a:r>
              <a:rPr lang="de-CH" dirty="0"/>
              <a:t>.</a:t>
            </a:r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35011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98784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Indicators (like friendliness, relevance, accuracy) can help in variety of ways </a:t>
            </a:r>
            <a:r>
              <a:rPr lang="en-GB" dirty="0" err="1"/>
              <a:t>eg</a:t>
            </a:r>
            <a:r>
              <a:rPr lang="en-GB" dirty="0"/>
              <a:t>: (List is not exhaustive)​</a:t>
            </a:r>
          </a:p>
          <a:p>
            <a:r>
              <a:rPr lang="en-GB" dirty="0"/>
              <a:t>Discouraging toxic </a:t>
            </a:r>
            <a:r>
              <a:rPr lang="en-GB" dirty="0" err="1"/>
              <a:t>behavio</a:t>
            </a:r>
            <a:r>
              <a:rPr lang="en-CH" dirty="0"/>
              <a:t>u</a:t>
            </a:r>
            <a:r>
              <a:rPr lang="en-GB" dirty="0"/>
              <a:t>r.​</a:t>
            </a:r>
          </a:p>
          <a:p>
            <a:r>
              <a:rPr lang="en-GB" dirty="0"/>
              <a:t>Encourage helpful </a:t>
            </a:r>
            <a:r>
              <a:rPr lang="en-GB" dirty="0" err="1"/>
              <a:t>behavio</a:t>
            </a:r>
            <a:r>
              <a:rPr lang="en-CH" dirty="0"/>
              <a:t>u</a:t>
            </a:r>
            <a:r>
              <a:rPr lang="en-GB" dirty="0" err="1"/>
              <a:t>rs</a:t>
            </a:r>
            <a:r>
              <a:rPr lang="en-GB" dirty="0"/>
              <a:t>.​</a:t>
            </a:r>
            <a:endParaRPr lang="en-CH" dirty="0"/>
          </a:p>
          <a:p>
            <a:r>
              <a:rPr lang="en-GB" dirty="0"/>
              <a:t>Give some information on the reliability of the content.​</a:t>
            </a:r>
          </a:p>
          <a:p>
            <a:r>
              <a:rPr lang="en-GB" dirty="0"/>
              <a:t>Using weights to calculate reputation awards can help against (rare) cases when the community is disproportionately biased. ​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78604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Existing implementations:</a:t>
            </a:r>
          </a:p>
          <a:p>
            <a:endParaRPr lang="en-GB" dirty="0"/>
          </a:p>
          <a:p>
            <a:r>
              <a:rPr lang="en-GB" dirty="0"/>
              <a:t>Facebook does have reactions but without easily accessible background history or statistics for a particular user.​</a:t>
            </a:r>
          </a:p>
          <a:p>
            <a:r>
              <a:rPr lang="en-GB" dirty="0"/>
              <a:t>Stack overflow shows reputation but without giving information about different segments of </a:t>
            </a:r>
            <a:r>
              <a:rPr lang="en-GB" dirty="0" err="1"/>
              <a:t>behavior</a:t>
            </a:r>
            <a:r>
              <a:rPr lang="en-GB" dirty="0"/>
              <a:t>.​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06130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00210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3" r:id="rId13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9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22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7000"/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uthor and Date"/>
          <p:cNvSpPr txBox="1">
            <a:spLocks noGrp="1"/>
          </p:cNvSpPr>
          <p:nvPr>
            <p:ph type="body" idx="21"/>
          </p:nvPr>
        </p:nvSpPr>
        <p:spPr>
          <a:xfrm>
            <a:off x="0" y="12987315"/>
            <a:ext cx="24384000" cy="63697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algn="ctr"/>
            <a:r>
              <a:rPr dirty="0"/>
              <a:t>START Hack 2022 | Case SUPERCELL</a:t>
            </a:r>
          </a:p>
        </p:txBody>
      </p:sp>
      <p:sp>
        <p:nvSpPr>
          <p:cNvPr id="152" name="Fostering empathy in online communities"/>
          <p:cNvSpPr txBox="1">
            <a:spLocks noGrp="1"/>
          </p:cNvSpPr>
          <p:nvPr>
            <p:ph type="ctrTitle"/>
          </p:nvPr>
        </p:nvSpPr>
        <p:spPr>
          <a:xfrm>
            <a:off x="4713551" y="4865025"/>
            <a:ext cx="14946580" cy="3080724"/>
          </a:xfrm>
          <a:prstGeom prst="rect">
            <a:avLst/>
          </a:prstGeom>
        </p:spPr>
        <p:txBody>
          <a:bodyPr/>
          <a:lstStyle/>
          <a:p>
            <a:pPr algn="ctr"/>
            <a:r>
              <a:rPr dirty="0">
                <a:solidFill>
                  <a:srgbClr val="10828E"/>
                </a:solidFill>
              </a:rPr>
              <a:t>Fostering empathy in </a:t>
            </a:r>
            <a:br>
              <a:rPr dirty="0">
                <a:solidFill>
                  <a:srgbClr val="10828E"/>
                </a:solidFill>
              </a:rPr>
            </a:br>
            <a:r>
              <a:rPr dirty="0">
                <a:solidFill>
                  <a:srgbClr val="10828E"/>
                </a:solidFill>
              </a:rPr>
              <a:t>online communities</a:t>
            </a:r>
          </a:p>
        </p:txBody>
      </p:sp>
      <p:sp>
        <p:nvSpPr>
          <p:cNvPr id="153" name="Muhammad Hamza Ali                         Jessica Hösl…"/>
          <p:cNvSpPr txBox="1">
            <a:spLocks noGrp="1"/>
          </p:cNvSpPr>
          <p:nvPr>
            <p:ph type="subTitle" sz="quarter" idx="1"/>
          </p:nvPr>
        </p:nvSpPr>
        <p:spPr>
          <a:xfrm>
            <a:off x="0" y="11891348"/>
            <a:ext cx="24384000" cy="1095967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algn="ctr"/>
            <a:r>
              <a:rPr dirty="0"/>
              <a:t>Muhammad Hamza Ali | </a:t>
            </a:r>
            <a:r>
              <a:rPr lang="de-CH" dirty="0"/>
              <a:t>Ibrahim </a:t>
            </a:r>
            <a:r>
              <a:rPr lang="de-CH" dirty="0" err="1"/>
              <a:t>Siraj</a:t>
            </a:r>
            <a:r>
              <a:rPr lang="en-CH" dirty="0"/>
              <a:t> Pasha | </a:t>
            </a:r>
            <a:r>
              <a:rPr lang="de-CH" dirty="0"/>
              <a:t>Jessica Hösl</a:t>
            </a:r>
            <a:r>
              <a:rPr lang="en-CH" dirty="0"/>
              <a:t> | </a:t>
            </a:r>
            <a:r>
              <a:rPr lang="de-CH" dirty="0"/>
              <a:t>Jeremiah Agboola</a:t>
            </a:r>
          </a:p>
          <a:p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Elektronik, Monitor, drinnen enthält.&#10;&#10;Automatisch generierte Beschreibung">
            <a:extLst>
              <a:ext uri="{FF2B5EF4-FFF2-40B4-BE49-F238E27FC236}">
                <a16:creationId xmlns:a16="http://schemas.microsoft.com/office/drawing/2014/main" id="{94F9AC87-9100-44AE-B28E-D3F5156E55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09" y="546663"/>
            <a:ext cx="22372781" cy="1136537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42313AF-7780-4655-8AC8-E1DEF85365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8159" y="1181527"/>
            <a:ext cx="15727680" cy="9817348"/>
          </a:xfrm>
          <a:prstGeom prst="rect">
            <a:avLst/>
          </a:prstGeom>
        </p:spPr>
      </p:pic>
      <p:sp>
        <p:nvSpPr>
          <p:cNvPr id="12" name="44%">
            <a:extLst>
              <a:ext uri="{FF2B5EF4-FFF2-40B4-BE49-F238E27FC236}">
                <a16:creationId xmlns:a16="http://schemas.microsoft.com/office/drawing/2014/main" id="{4F4B799D-8F07-4AA0-BC6A-92C4E5708664}"/>
              </a:ext>
            </a:extLst>
          </p:cNvPr>
          <p:cNvSpPr txBox="1">
            <a:spLocks/>
          </p:cNvSpPr>
          <p:nvPr/>
        </p:nvSpPr>
        <p:spPr>
          <a:xfrm>
            <a:off x="9020175" y="12282204"/>
            <a:ext cx="12192000" cy="1021294"/>
          </a:xfrm>
          <a:prstGeom prst="rect">
            <a:avLst/>
          </a:prstGeom>
        </p:spPr>
        <p:txBody>
          <a:bodyPr/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algn="ctr" hangingPunct="1">
              <a:buNone/>
            </a:pPr>
            <a:r>
              <a:rPr lang="en-CH" sz="8000" b="1" dirty="0">
                <a:solidFill>
                  <a:srgbClr val="10828E"/>
                </a:solidFill>
              </a:rPr>
              <a:t>and Sliding Window</a:t>
            </a:r>
            <a:endParaRPr lang="en-GB" sz="8000" b="1" dirty="0">
              <a:solidFill>
                <a:srgbClr val="10828E"/>
              </a:solidFill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5DD523A9-0531-4A87-819F-7DFBC79A2513}"/>
              </a:ext>
            </a:extLst>
          </p:cNvPr>
          <p:cNvCxnSpPr>
            <a:cxnSpLocks/>
          </p:cNvCxnSpPr>
          <p:nvPr/>
        </p:nvCxnSpPr>
        <p:spPr>
          <a:xfrm>
            <a:off x="7150100" y="5016500"/>
            <a:ext cx="1870075" cy="6223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F9831FA-A2C3-407A-9083-24C88EDED764}"/>
              </a:ext>
            </a:extLst>
          </p:cNvPr>
          <p:cNvCxnSpPr>
            <a:cxnSpLocks/>
          </p:cNvCxnSpPr>
          <p:nvPr/>
        </p:nvCxnSpPr>
        <p:spPr>
          <a:xfrm flipH="1">
            <a:off x="10467975" y="3486150"/>
            <a:ext cx="1257300" cy="17526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4" name="44%">
            <a:extLst>
              <a:ext uri="{FF2B5EF4-FFF2-40B4-BE49-F238E27FC236}">
                <a16:creationId xmlns:a16="http://schemas.microsoft.com/office/drawing/2014/main" id="{74D84C34-4C77-4507-9D60-4B86AC681D81}"/>
              </a:ext>
            </a:extLst>
          </p:cNvPr>
          <p:cNvSpPr txBox="1">
            <a:spLocks/>
          </p:cNvSpPr>
          <p:nvPr/>
        </p:nvSpPr>
        <p:spPr>
          <a:xfrm>
            <a:off x="1668104" y="12282204"/>
            <a:ext cx="11752928" cy="1021294"/>
          </a:xfrm>
          <a:prstGeom prst="rect">
            <a:avLst/>
          </a:prstGeom>
        </p:spPr>
        <p:txBody>
          <a:bodyPr/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algn="ctr" hangingPunct="1">
              <a:buNone/>
            </a:pPr>
            <a:r>
              <a:rPr lang="en-CH" sz="8000" b="1" dirty="0" err="1">
                <a:solidFill>
                  <a:srgbClr val="10828E"/>
                </a:solidFill>
              </a:rPr>
              <a:t>Privil</a:t>
            </a:r>
            <a:r>
              <a:rPr lang="de-CH" sz="8000" b="1" dirty="0">
                <a:solidFill>
                  <a:srgbClr val="10828E"/>
                </a:solidFill>
              </a:rPr>
              <a:t>e</a:t>
            </a:r>
            <a:r>
              <a:rPr lang="en-CH" sz="8000" b="1" dirty="0" err="1">
                <a:solidFill>
                  <a:srgbClr val="10828E"/>
                </a:solidFill>
              </a:rPr>
              <a:t>ges</a:t>
            </a:r>
            <a:endParaRPr lang="en-GB" sz="8000" b="1" dirty="0">
              <a:solidFill>
                <a:srgbClr val="1082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815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Elektronik, Monitor, drinnen enthält.&#10;&#10;Automatisch generierte Beschreibung">
            <a:extLst>
              <a:ext uri="{FF2B5EF4-FFF2-40B4-BE49-F238E27FC236}">
                <a16:creationId xmlns:a16="http://schemas.microsoft.com/office/drawing/2014/main" id="{94F9AC87-9100-44AE-B28E-D3F5156E55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09" y="546663"/>
            <a:ext cx="22372781" cy="1136537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42313AF-7780-4655-8AC8-E1DEF85365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8159" y="1175301"/>
            <a:ext cx="15727680" cy="9829800"/>
          </a:xfrm>
          <a:prstGeom prst="rect">
            <a:avLst/>
          </a:prstGeom>
        </p:spPr>
      </p:pic>
      <p:sp>
        <p:nvSpPr>
          <p:cNvPr id="12" name="44%">
            <a:extLst>
              <a:ext uri="{FF2B5EF4-FFF2-40B4-BE49-F238E27FC236}">
                <a16:creationId xmlns:a16="http://schemas.microsoft.com/office/drawing/2014/main" id="{4F4B799D-8F07-4AA0-BC6A-92C4E5708664}"/>
              </a:ext>
            </a:extLst>
          </p:cNvPr>
          <p:cNvSpPr txBox="1">
            <a:spLocks/>
          </p:cNvSpPr>
          <p:nvPr/>
        </p:nvSpPr>
        <p:spPr>
          <a:xfrm>
            <a:off x="0" y="12401551"/>
            <a:ext cx="24384000" cy="1021294"/>
          </a:xfrm>
          <a:prstGeom prst="rect">
            <a:avLst/>
          </a:prstGeom>
        </p:spPr>
        <p:txBody>
          <a:bodyPr/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algn="ctr" hangingPunct="1">
              <a:buNone/>
            </a:pPr>
            <a:r>
              <a:rPr lang="en-GB" sz="8000" b="1" dirty="0">
                <a:solidFill>
                  <a:srgbClr val="10828E"/>
                </a:solidFill>
              </a:rPr>
              <a:t>Community based, weighted reputation system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077F1EA-FD29-4F7F-9E49-8B45EE1B088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32" t="10831" r="56707" b="77880"/>
          <a:stretch/>
        </p:blipFill>
        <p:spPr>
          <a:xfrm>
            <a:off x="8053388" y="2224087"/>
            <a:ext cx="3076575" cy="112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36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3.89 Billion">
            <a:extLst>
              <a:ext uri="{FF2B5EF4-FFF2-40B4-BE49-F238E27FC236}">
                <a16:creationId xmlns:a16="http://schemas.microsoft.com/office/drawing/2014/main" id="{33622DC8-9D71-43D9-96BF-AF74EC4FFAAA}"/>
              </a:ext>
            </a:extLst>
          </p:cNvPr>
          <p:cNvSpPr txBox="1">
            <a:spLocks/>
          </p:cNvSpPr>
          <p:nvPr/>
        </p:nvSpPr>
        <p:spPr>
          <a:xfrm>
            <a:off x="1206500" y="4939291"/>
            <a:ext cx="21971000" cy="3837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CH" dirty="0">
                <a:solidFill>
                  <a:srgbClr val="10828E"/>
                </a:solidFill>
              </a:rPr>
              <a:t>Outcomes</a:t>
            </a:r>
            <a:endParaRPr lang="de-CH" dirty="0">
              <a:solidFill>
                <a:srgbClr val="10828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heel spokes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40000"/>
            <a:lumOff val="60000"/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15FA2EF-4894-4AF6-9421-71E4E4FD9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19960" y="3755215"/>
            <a:ext cx="9744075" cy="3429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16ADAB9-C6F4-480F-B768-512FD036C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7" y="7449872"/>
            <a:ext cx="12192000" cy="239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A976167E-5CA8-46DA-8024-32AE6AD61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</p:spPr>
        <p:txBody>
          <a:bodyPr/>
          <a:lstStyle/>
          <a:p>
            <a:pPr algn="ctr"/>
            <a:r>
              <a:rPr lang="en-CH" sz="9600" b="1" dirty="0">
                <a:solidFill>
                  <a:srgbClr val="10828E"/>
                </a:solidFill>
              </a:rPr>
              <a:t>Current implementations</a:t>
            </a:r>
            <a:endParaRPr lang="de-CH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alphaModFix amt="20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Elektronik, Monitor, drinnen enthält.&#10;&#10;Automatisch generierte Beschreibung">
            <a:extLst>
              <a:ext uri="{FF2B5EF4-FFF2-40B4-BE49-F238E27FC236}">
                <a16:creationId xmlns:a16="http://schemas.microsoft.com/office/drawing/2014/main" id="{94F9AC87-9100-44AE-B28E-D3F5156E55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1232" y="546663"/>
            <a:ext cx="16101291" cy="81794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42313AF-7780-4655-8AC8-E1DEF85365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69948" y="938406"/>
            <a:ext cx="11318930" cy="7072137"/>
          </a:xfrm>
          <a:prstGeom prst="rect">
            <a:avLst/>
          </a:prstGeom>
        </p:spPr>
      </p:pic>
      <p:sp>
        <p:nvSpPr>
          <p:cNvPr id="12" name="44%">
            <a:extLst>
              <a:ext uri="{FF2B5EF4-FFF2-40B4-BE49-F238E27FC236}">
                <a16:creationId xmlns:a16="http://schemas.microsoft.com/office/drawing/2014/main" id="{4F4B799D-8F07-4AA0-BC6A-92C4E5708664}"/>
              </a:ext>
            </a:extLst>
          </p:cNvPr>
          <p:cNvSpPr txBox="1">
            <a:spLocks/>
          </p:cNvSpPr>
          <p:nvPr/>
        </p:nvSpPr>
        <p:spPr>
          <a:xfrm>
            <a:off x="160552" y="10789984"/>
            <a:ext cx="24139594" cy="1021294"/>
          </a:xfrm>
          <a:prstGeom prst="rect">
            <a:avLst/>
          </a:prstGeom>
        </p:spPr>
        <p:txBody>
          <a:bodyPr/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algn="ctr" hangingPunct="1">
              <a:buNone/>
            </a:pPr>
            <a:r>
              <a:rPr lang="en-CH" sz="8000" b="1" dirty="0">
                <a:solidFill>
                  <a:srgbClr val="073A3F"/>
                </a:solidFill>
              </a:rPr>
              <a:t>Thank You!</a:t>
            </a:r>
            <a:endParaRPr lang="de-CH" sz="8000" b="1" dirty="0">
              <a:solidFill>
                <a:srgbClr val="073A3F"/>
              </a:solidFill>
            </a:endParaRPr>
          </a:p>
        </p:txBody>
      </p:sp>
      <p:sp>
        <p:nvSpPr>
          <p:cNvPr id="11" name="Muhammad Hamza Ali                         Jessica Hösl…">
            <a:extLst>
              <a:ext uri="{FF2B5EF4-FFF2-40B4-BE49-F238E27FC236}">
                <a16:creationId xmlns:a16="http://schemas.microsoft.com/office/drawing/2014/main" id="{8B6434AE-5959-4D12-B206-F4D4084FC803}"/>
              </a:ext>
            </a:extLst>
          </p:cNvPr>
          <p:cNvSpPr txBox="1">
            <a:spLocks/>
          </p:cNvSpPr>
          <p:nvPr/>
        </p:nvSpPr>
        <p:spPr>
          <a:xfrm>
            <a:off x="1" y="12230707"/>
            <a:ext cx="24384000" cy="1095967"/>
          </a:xfrm>
          <a:prstGeom prst="rect">
            <a:avLst/>
          </a:prstGeom>
        </p:spPr>
        <p:txBody>
          <a:bodyPr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algn="ctr" hangingPunct="1">
              <a:buNone/>
            </a:pPr>
            <a:r>
              <a:rPr lang="de-CH" sz="4000" b="1" dirty="0"/>
              <a:t>Team “</a:t>
            </a:r>
            <a:r>
              <a:rPr lang="de-CH" sz="4000" b="1" dirty="0" err="1"/>
              <a:t>Incredibles</a:t>
            </a:r>
            <a:r>
              <a:rPr lang="de-CH" sz="4000" b="1" dirty="0"/>
              <a:t>”</a:t>
            </a:r>
            <a:r>
              <a:rPr lang="en-CH" sz="4000" b="1" dirty="0"/>
              <a:t>: </a:t>
            </a:r>
            <a:r>
              <a:rPr lang="de-CH" sz="4000" b="1" dirty="0"/>
              <a:t>Muhammad Hamza</a:t>
            </a:r>
            <a:r>
              <a:rPr lang="en-CH" sz="4000" b="1" dirty="0"/>
              <a:t> Ali</a:t>
            </a:r>
            <a:r>
              <a:rPr lang="de-CH" sz="4000" b="1" dirty="0"/>
              <a:t> | Ibrahim </a:t>
            </a:r>
            <a:r>
              <a:rPr lang="de-CH" sz="4000" b="1" dirty="0" err="1"/>
              <a:t>Siraj</a:t>
            </a:r>
            <a:r>
              <a:rPr lang="en-CH" sz="4000" b="1" dirty="0"/>
              <a:t> Pasha</a:t>
            </a:r>
            <a:r>
              <a:rPr lang="de-CH" sz="4000" b="1" dirty="0"/>
              <a:t> | Jessica Hösl | Jeremiah </a:t>
            </a:r>
            <a:r>
              <a:rPr lang="de-CH" sz="4000" b="1" dirty="0" err="1"/>
              <a:t>Agbool</a:t>
            </a:r>
            <a:r>
              <a:rPr lang="en-CH" sz="4000" b="1" dirty="0"/>
              <a:t>a</a:t>
            </a:r>
            <a:endParaRPr lang="de-CH" sz="4000" b="1" dirty="0"/>
          </a:p>
        </p:txBody>
      </p:sp>
      <p:sp>
        <p:nvSpPr>
          <p:cNvPr id="14" name="Muhammad Hamza Ali                         Jessica Hösl…">
            <a:extLst>
              <a:ext uri="{FF2B5EF4-FFF2-40B4-BE49-F238E27FC236}">
                <a16:creationId xmlns:a16="http://schemas.microsoft.com/office/drawing/2014/main" id="{A4C5EB02-1C04-4EB1-B4E8-985711CB8817}"/>
              </a:ext>
            </a:extLst>
          </p:cNvPr>
          <p:cNvSpPr txBox="1">
            <a:spLocks/>
          </p:cNvSpPr>
          <p:nvPr/>
        </p:nvSpPr>
        <p:spPr>
          <a:xfrm>
            <a:off x="1201339" y="10795381"/>
            <a:ext cx="22938255" cy="1095967"/>
          </a:xfrm>
          <a:prstGeom prst="rect">
            <a:avLst/>
          </a:prstGeom>
        </p:spPr>
        <p:txBody>
          <a:bodyPr>
            <a:normAutofit/>
          </a:bodyPr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algn="ctr" hangingPunct="1">
              <a:buNone/>
            </a:pPr>
            <a:endParaRPr lang="de-CH" sz="6000" dirty="0"/>
          </a:p>
        </p:txBody>
      </p:sp>
      <p:sp>
        <p:nvSpPr>
          <p:cNvPr id="15" name="44%">
            <a:extLst>
              <a:ext uri="{FF2B5EF4-FFF2-40B4-BE49-F238E27FC236}">
                <a16:creationId xmlns:a16="http://schemas.microsoft.com/office/drawing/2014/main" id="{31582EB8-4863-46F8-8A6F-A5CFE11704FD}"/>
              </a:ext>
            </a:extLst>
          </p:cNvPr>
          <p:cNvSpPr txBox="1">
            <a:spLocks/>
          </p:cNvSpPr>
          <p:nvPr/>
        </p:nvSpPr>
        <p:spPr>
          <a:xfrm>
            <a:off x="15475968" y="937309"/>
            <a:ext cx="7413529" cy="3480619"/>
          </a:xfrm>
          <a:prstGeom prst="rect">
            <a:avLst/>
          </a:prstGeom>
        </p:spPr>
        <p:txBody>
          <a:bodyPr/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algn="ctr" hangingPunct="1">
              <a:buNone/>
            </a:pPr>
            <a:r>
              <a:rPr lang="en-CH" sz="8000" b="1" dirty="0" err="1">
                <a:solidFill>
                  <a:srgbClr val="10828E"/>
                </a:solidFill>
              </a:rPr>
              <a:t>SuperSocial</a:t>
            </a:r>
            <a:endParaRPr lang="en-CH" sz="8000" b="1" dirty="0">
              <a:solidFill>
                <a:srgbClr val="10828E"/>
              </a:solidFill>
            </a:endParaRPr>
          </a:p>
          <a:p>
            <a:pPr marL="0" indent="0" algn="ctr" hangingPunct="1">
              <a:buNone/>
            </a:pPr>
            <a:r>
              <a:rPr lang="en-CH" sz="5400" b="1" dirty="0">
                <a:solidFill>
                  <a:srgbClr val="073A3F"/>
                </a:solidFill>
              </a:rPr>
              <a:t>The community driven social space</a:t>
            </a:r>
          </a:p>
          <a:p>
            <a:pPr algn="ctr" hangingPunct="1">
              <a:buFontTx/>
              <a:buChar char="-"/>
            </a:pPr>
            <a:endParaRPr lang="de-CH" sz="8000" b="1" dirty="0">
              <a:solidFill>
                <a:srgbClr val="10828E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27A8B-D019-4550-97F6-875A68CF6E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500259" y="4552832"/>
            <a:ext cx="5364945" cy="5364945"/>
          </a:xfrm>
          <a:prstGeom prst="rect">
            <a:avLst/>
          </a:prstGeom>
        </p:spPr>
      </p:pic>
      <p:pic>
        <p:nvPicPr>
          <p:cNvPr id="4" name="end demo">
            <a:hlinkClick r:id="" action="ppaction://media"/>
            <a:extLst>
              <a:ext uri="{FF2B5EF4-FFF2-40B4-BE49-F238E27FC236}">
                <a16:creationId xmlns:a16="http://schemas.microsoft.com/office/drawing/2014/main" id="{0B28D2B8-308F-4C7C-92A5-F8DCE0D4D2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0"/>
          <a:srcRect l="2235" t="2349" r="2361" b="2166"/>
          <a:stretch/>
        </p:blipFill>
        <p:spPr>
          <a:xfrm>
            <a:off x="2187567" y="951826"/>
            <a:ext cx="11305841" cy="707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272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3.89 Billion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0828E"/>
                </a:solidFill>
              </a:rPr>
              <a:t>3.89 Billion</a:t>
            </a:r>
          </a:p>
        </p:txBody>
      </p:sp>
      <p:sp>
        <p:nvSpPr>
          <p:cNvPr id="156" name="People using internet in 2020.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People using internet in 2020.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44%"/>
          <p:cNvSpPr txBox="1">
            <a:spLocks noGrp="1"/>
          </p:cNvSpPr>
          <p:nvPr>
            <p:ph type="body" idx="1"/>
          </p:nvPr>
        </p:nvSpPr>
        <p:spPr>
          <a:xfrm>
            <a:off x="1206500" y="4819067"/>
            <a:ext cx="21971000" cy="3498444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0828E"/>
                </a:solidFill>
              </a:rPr>
              <a:t>44%</a:t>
            </a:r>
          </a:p>
        </p:txBody>
      </p:sp>
      <p:sp>
        <p:nvSpPr>
          <p:cNvPr id="159" name="Estimated victims of cyberbullying.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/>
              <a:t>Estimated victims of cyberbullying.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3BE288-83F4-48D7-AB33-3F6815597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sz="9600" dirty="0">
                <a:solidFill>
                  <a:srgbClr val="10828E"/>
                </a:solidFill>
              </a:rPr>
              <a:t>Reasons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85C9959-0159-45F1-A349-FA659FB58A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6000" b="1" dirty="0"/>
              <a:t>Dissociation between internet and real identities</a:t>
            </a:r>
            <a:endParaRPr lang="en-CH" sz="6000" b="1" dirty="0"/>
          </a:p>
          <a:p>
            <a:r>
              <a:rPr lang="en-GB" sz="6000" b="1" dirty="0"/>
              <a:t>Unavailable reactions and expression of the members</a:t>
            </a:r>
            <a:endParaRPr lang="en-CH" sz="6000" b="1" dirty="0"/>
          </a:p>
          <a:p>
            <a:r>
              <a:rPr lang="en-GB" sz="6000" b="1" dirty="0"/>
              <a:t>Unstructured communities to shape interactions</a:t>
            </a:r>
            <a:endParaRPr lang="en-CH" sz="6000" b="1" dirty="0"/>
          </a:p>
          <a:p>
            <a:r>
              <a:rPr lang="de-CH" sz="6000" b="1" dirty="0"/>
              <a:t>Lack of </a:t>
            </a:r>
            <a:r>
              <a:rPr lang="de-CH" sz="6000" b="1" dirty="0" err="1"/>
              <a:t>lasting</a:t>
            </a:r>
            <a:r>
              <a:rPr lang="de-CH" sz="6000" b="1" dirty="0"/>
              <a:t> </a:t>
            </a:r>
            <a:r>
              <a:rPr lang="de-CH" sz="6000" b="1" dirty="0" err="1"/>
              <a:t>consequences</a:t>
            </a:r>
            <a:endParaRPr lang="de-CH" sz="6000" b="1" dirty="0"/>
          </a:p>
        </p:txBody>
      </p:sp>
    </p:spTree>
    <p:extLst>
      <p:ext uri="{BB962C8B-B14F-4D97-AF65-F5344CB8AC3E}">
        <p14:creationId xmlns:p14="http://schemas.microsoft.com/office/powerpoint/2010/main" val="12105290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32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3.89 Billion">
            <a:extLst>
              <a:ext uri="{FF2B5EF4-FFF2-40B4-BE49-F238E27FC236}">
                <a16:creationId xmlns:a16="http://schemas.microsoft.com/office/drawing/2014/main" id="{3DED4E03-7B97-4C8B-ACD5-6A0A829AB6AA}"/>
              </a:ext>
            </a:extLst>
          </p:cNvPr>
          <p:cNvSpPr txBox="1">
            <a:spLocks/>
          </p:cNvSpPr>
          <p:nvPr/>
        </p:nvSpPr>
        <p:spPr>
          <a:xfrm>
            <a:off x="0" y="4939291"/>
            <a:ext cx="24383999" cy="3837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CH" dirty="0">
                <a:solidFill>
                  <a:srgbClr val="10828E"/>
                </a:solidFill>
              </a:rPr>
              <a:t>Reasons</a:t>
            </a:r>
            <a:endParaRPr lang="de-CH" dirty="0">
              <a:solidFill>
                <a:srgbClr val="10828E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FB52FA2-BA20-423F-A5AD-63B1319143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91" r="3731"/>
          <a:stretch/>
        </p:blipFill>
        <p:spPr>
          <a:xfrm>
            <a:off x="1298423" y="390387"/>
            <a:ext cx="5159200" cy="5272994"/>
          </a:xfrm>
          <a:prstGeom prst="ellipse">
            <a:avLst/>
          </a:prstGeom>
          <a:ln w="63500" cap="rnd">
            <a:noFill/>
          </a:ln>
          <a:effectLst/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A4C2AAF-B21D-4A58-B19C-77E8294568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" b="24543"/>
          <a:stretch/>
        </p:blipFill>
        <p:spPr bwMode="auto">
          <a:xfrm>
            <a:off x="6457623" y="7845254"/>
            <a:ext cx="5272994" cy="5272994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witter – Wikipedia">
            <a:extLst>
              <a:ext uri="{FF2B5EF4-FFF2-40B4-BE49-F238E27FC236}">
                <a16:creationId xmlns:a16="http://schemas.microsoft.com/office/drawing/2014/main" id="{99A375DB-B0EA-4908-854D-184F30B76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444" y="597752"/>
            <a:ext cx="6410935" cy="527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OME - SAT-LAW">
            <a:extLst>
              <a:ext uri="{FF2B5EF4-FFF2-40B4-BE49-F238E27FC236}">
                <a16:creationId xmlns:a16="http://schemas.microsoft.com/office/drawing/2014/main" id="{C6C47BB3-B67B-4EAD-9F83-0CBB6AC691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2" r="27312"/>
          <a:stretch/>
        </p:blipFill>
        <p:spPr bwMode="auto">
          <a:xfrm>
            <a:off x="17926379" y="7845253"/>
            <a:ext cx="5272995" cy="5272995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4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3.89 Billion">
            <a:extLst>
              <a:ext uri="{FF2B5EF4-FFF2-40B4-BE49-F238E27FC236}">
                <a16:creationId xmlns:a16="http://schemas.microsoft.com/office/drawing/2014/main" id="{84FEB668-5537-40E0-9249-09F3DEB603AC}"/>
              </a:ext>
            </a:extLst>
          </p:cNvPr>
          <p:cNvSpPr txBox="1">
            <a:spLocks/>
          </p:cNvSpPr>
          <p:nvPr/>
        </p:nvSpPr>
        <p:spPr>
          <a:xfrm>
            <a:off x="1206500" y="4939291"/>
            <a:ext cx="21971000" cy="3837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CH" dirty="0">
                <a:solidFill>
                  <a:srgbClr val="10828E"/>
                </a:solidFill>
              </a:rPr>
              <a:t>Proposition</a:t>
            </a:r>
            <a:endParaRPr lang="de-CH" dirty="0">
              <a:solidFill>
                <a:srgbClr val="1082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5395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322A0098-F1C2-4660-8E14-434FB0738EC1}"/>
              </a:ext>
            </a:extLst>
          </p:cNvPr>
          <p:cNvGrpSpPr/>
          <p:nvPr/>
        </p:nvGrpSpPr>
        <p:grpSpPr>
          <a:xfrm>
            <a:off x="0" y="546663"/>
            <a:ext cx="24384000" cy="12876182"/>
            <a:chOff x="0" y="546663"/>
            <a:chExt cx="24384000" cy="12876182"/>
          </a:xfrm>
        </p:grpSpPr>
        <p:pic>
          <p:nvPicPr>
            <p:cNvPr id="7" name="Grafik 6" descr="Ein Bild, das Text, Elektronik, Monitor, drinnen enthält.&#10;&#10;Automatisch generierte Beschreibung">
              <a:extLst>
                <a:ext uri="{FF2B5EF4-FFF2-40B4-BE49-F238E27FC236}">
                  <a16:creationId xmlns:a16="http://schemas.microsoft.com/office/drawing/2014/main" id="{94F9AC87-9100-44AE-B28E-D3F5156E5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609" y="546663"/>
              <a:ext cx="22372781" cy="11365373"/>
            </a:xfrm>
            <a:prstGeom prst="rect">
              <a:avLst/>
            </a:prstGeom>
          </p:spPr>
        </p:pic>
        <p:pic>
          <p:nvPicPr>
            <p:cNvPr id="9" name="Grafik 8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142313AF-7780-4655-8AC8-E1DEF8536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28159" y="1181099"/>
              <a:ext cx="15727680" cy="9829800"/>
            </a:xfrm>
            <a:prstGeom prst="rect">
              <a:avLst/>
            </a:prstGeom>
          </p:spPr>
        </p:pic>
        <p:sp>
          <p:nvSpPr>
            <p:cNvPr id="12" name="44%">
              <a:extLst>
                <a:ext uri="{FF2B5EF4-FFF2-40B4-BE49-F238E27FC236}">
                  <a16:creationId xmlns:a16="http://schemas.microsoft.com/office/drawing/2014/main" id="{4F4B799D-8F07-4AA0-BC6A-92C4E5708664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2401551"/>
              <a:ext cx="24384000" cy="1021294"/>
            </a:xfrm>
            <a:prstGeom prst="rect">
              <a:avLst/>
            </a:prstGeom>
          </p:spPr>
          <p:txBody>
            <a:bodyPr/>
            <a:lstStyle>
              <a:lvl1pPr marL="6096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1pPr>
              <a:lvl2pPr marL="1219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2pPr>
              <a:lvl3pPr marL="1828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3pPr>
              <a:lvl4pPr marL="2438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4pPr>
              <a:lvl5pPr marL="30480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5pPr>
              <a:lvl6pPr marL="36576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6pPr>
              <a:lvl7pPr marL="42672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7pPr>
              <a:lvl8pPr marL="48768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8pPr>
              <a:lvl9pPr marL="5486400" marR="0" indent="-609600" algn="l" defTabSz="2438338" rtl="0" latinLnBrk="0">
                <a:lnSpc>
                  <a:spcPct val="90000"/>
                </a:lnSpc>
                <a:spcBef>
                  <a:spcPts val="4500"/>
                </a:spcBef>
                <a:spcAft>
                  <a:spcPts val="0"/>
                </a:spcAft>
                <a:buClrTx/>
                <a:buSzPct val="123000"/>
                <a:buFontTx/>
                <a:buChar char="•"/>
                <a:tabLst/>
                <a:defRPr sz="4800" b="0" i="0" u="none" strike="noStrike" cap="none" spc="0" baseline="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 Neue"/>
                </a:defRPr>
              </a:lvl9pPr>
            </a:lstStyle>
            <a:p>
              <a:pPr marL="0" indent="0" algn="ctr" hangingPunct="1">
                <a:buNone/>
              </a:pPr>
              <a:r>
                <a:rPr lang="de-CH" sz="8000" b="1" dirty="0">
                  <a:solidFill>
                    <a:srgbClr val="10828E"/>
                  </a:solidFill>
                </a:rPr>
                <a:t>Persistent Digital Identities</a:t>
              </a:r>
            </a:p>
          </p:txBody>
        </p:sp>
      </p:grp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B9FCBAA3-1E18-4B1C-983C-6451584F32EC}"/>
              </a:ext>
            </a:extLst>
          </p:cNvPr>
          <p:cNvCxnSpPr>
            <a:cxnSpLocks/>
          </p:cNvCxnSpPr>
          <p:nvPr/>
        </p:nvCxnSpPr>
        <p:spPr>
          <a:xfrm>
            <a:off x="6975929" y="4559300"/>
            <a:ext cx="1870075" cy="6223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4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3.89 Billion">
            <a:extLst>
              <a:ext uri="{FF2B5EF4-FFF2-40B4-BE49-F238E27FC236}">
                <a16:creationId xmlns:a16="http://schemas.microsoft.com/office/drawing/2014/main" id="{84FEB668-5537-40E0-9249-09F3DEB603AC}"/>
              </a:ext>
            </a:extLst>
          </p:cNvPr>
          <p:cNvSpPr txBox="1">
            <a:spLocks/>
          </p:cNvSpPr>
          <p:nvPr/>
        </p:nvSpPr>
        <p:spPr>
          <a:xfrm>
            <a:off x="1206500" y="5774820"/>
            <a:ext cx="21971000" cy="2166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0" b="1" i="0" u="none" strike="noStrike" cap="none" spc="-25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CH" sz="13600" dirty="0">
                <a:solidFill>
                  <a:srgbClr val="10828E"/>
                </a:solidFill>
              </a:rPr>
              <a:t>Reintroducing Reputation</a:t>
            </a:r>
            <a:endParaRPr lang="de-CH" sz="13600" dirty="0">
              <a:solidFill>
                <a:srgbClr val="1082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1455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68715C15-252E-498E-AFB0-092F9D95F343}"/>
              </a:ext>
            </a:extLst>
          </p:cNvPr>
          <p:cNvGrpSpPr/>
          <p:nvPr/>
        </p:nvGrpSpPr>
        <p:grpSpPr>
          <a:xfrm>
            <a:off x="1005609" y="546663"/>
            <a:ext cx="22372781" cy="11365373"/>
            <a:chOff x="1005609" y="546663"/>
            <a:chExt cx="22372781" cy="11365373"/>
          </a:xfrm>
        </p:grpSpPr>
        <p:pic>
          <p:nvPicPr>
            <p:cNvPr id="7" name="Grafik 6" descr="Ein Bild, das Text, Elektronik, Monitor, drinnen enthält.&#10;&#10;Automatisch generierte Beschreibung">
              <a:extLst>
                <a:ext uri="{FF2B5EF4-FFF2-40B4-BE49-F238E27FC236}">
                  <a16:creationId xmlns:a16="http://schemas.microsoft.com/office/drawing/2014/main" id="{94F9AC87-9100-44AE-B28E-D3F5156E5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609" y="546663"/>
              <a:ext cx="22372781" cy="11365373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142313AF-7780-4655-8AC8-E1DEF8536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29267" y="1175301"/>
              <a:ext cx="15725464" cy="9829800"/>
            </a:xfrm>
            <a:prstGeom prst="rect">
              <a:avLst/>
            </a:prstGeom>
          </p:spPr>
        </p:pic>
      </p:grpSp>
      <p:sp>
        <p:nvSpPr>
          <p:cNvPr id="12" name="44%">
            <a:extLst>
              <a:ext uri="{FF2B5EF4-FFF2-40B4-BE49-F238E27FC236}">
                <a16:creationId xmlns:a16="http://schemas.microsoft.com/office/drawing/2014/main" id="{4F4B799D-8F07-4AA0-BC6A-92C4E5708664}"/>
              </a:ext>
            </a:extLst>
          </p:cNvPr>
          <p:cNvSpPr txBox="1">
            <a:spLocks/>
          </p:cNvSpPr>
          <p:nvPr/>
        </p:nvSpPr>
        <p:spPr>
          <a:xfrm>
            <a:off x="0" y="12401551"/>
            <a:ext cx="24384000" cy="1021294"/>
          </a:xfrm>
          <a:prstGeom prst="rect">
            <a:avLst/>
          </a:prstGeom>
        </p:spPr>
        <p:txBody>
          <a:bodyPr/>
          <a:lstStyle>
            <a:lvl1pPr marL="609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algn="ctr" hangingPunct="1">
              <a:buNone/>
            </a:pPr>
            <a:r>
              <a:rPr lang="en-CH" sz="8000" b="1" dirty="0">
                <a:solidFill>
                  <a:srgbClr val="10828E"/>
                </a:solidFill>
              </a:rPr>
              <a:t>Segmentation</a:t>
            </a:r>
            <a:endParaRPr lang="de-CH" sz="8000" b="1" dirty="0">
              <a:solidFill>
                <a:srgbClr val="1082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78771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</Words>
  <Application>Microsoft Office PowerPoint</Application>
  <PresentationFormat>Benutzerdefiniert</PresentationFormat>
  <Paragraphs>39</Paragraphs>
  <Slides>15</Slides>
  <Notes>6</Notes>
  <HiddenSlides>1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8" baseType="lpstr">
      <vt:lpstr>Helvetica Neue</vt:lpstr>
      <vt:lpstr>Helvetica Neue Medium</vt:lpstr>
      <vt:lpstr>21_BasicWhite</vt:lpstr>
      <vt:lpstr>Fostering empathy in  online communities</vt:lpstr>
      <vt:lpstr>PowerPoint-Präsentation</vt:lpstr>
      <vt:lpstr>PowerPoint-Präsentation</vt:lpstr>
      <vt:lpstr>Reasons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Current implementations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Fostering empathy in online communities</dc:title>
  <dc:creator>Agboola Jeremiah</dc:creator>
  <cp:lastModifiedBy>Agboola Jeremiah</cp:lastModifiedBy>
  <cp:revision>31</cp:revision>
  <dcterms:modified xsi:type="dcterms:W3CDTF">2022-03-25T08:17:59Z</dcterms:modified>
</cp:coreProperties>
</file>